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7" r:id="rId2"/>
    <p:sldId id="257" r:id="rId3"/>
    <p:sldId id="258" r:id="rId4"/>
    <p:sldId id="259" r:id="rId5"/>
    <p:sldId id="260" r:id="rId6"/>
    <p:sldId id="261" r:id="rId7"/>
    <p:sldId id="274" r:id="rId8"/>
    <p:sldId id="263" r:id="rId9"/>
    <p:sldId id="270" r:id="rId10"/>
    <p:sldId id="271" r:id="rId11"/>
    <p:sldId id="267" r:id="rId12"/>
    <p:sldId id="268" r:id="rId13"/>
    <p:sldId id="273" r:id="rId14"/>
  </p:sldIdLst>
  <p:sldSz cx="9144000" cy="6858000" type="screen4x3"/>
  <p:notesSz cx="6858000" cy="91805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C0D8"/>
    <a:srgbClr val="CFCCC9"/>
    <a:srgbClr val="55514B"/>
    <a:srgbClr val="A1BA8A"/>
    <a:srgbClr val="88C282"/>
    <a:srgbClr val="87A6BD"/>
    <a:srgbClr val="B164E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74" autoAdjust="0"/>
  </p:normalViewPr>
  <p:slideViewPr>
    <p:cSldViewPr>
      <p:cViewPr varScale="1">
        <p:scale>
          <a:sx n="64" d="100"/>
          <a:sy n="64" d="100"/>
        </p:scale>
        <p:origin x="-4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8A25FB69-FEE9-4301-B8AA-9574ADD3563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94052D4E-5F6E-4F45-8BED-287FD0824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5BBAF2-D72A-46A7-BC11-36D52AB88033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The eagle has the longest life-span of its’ species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ECA487-8AB0-4C5D-90DB-B514E8DA0192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When its’ new talons grow back, the eagle starts plucking its’ old-aged feathers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872C7D-1205-4EF7-B589-3639107A1686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And after five months, the eagle takes its’ famous renewal flight and lives for ….</a:t>
            </a:r>
          </a:p>
          <a:p>
            <a:r>
              <a:rPr lang="en-US" smtClean="0"/>
              <a:t>30 more years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D9FD16-00D5-4699-9F22-3F69F82B4B8E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Why is renewal needed?</a:t>
            </a:r>
          </a:p>
          <a:p>
            <a:r>
              <a:rPr lang="en-US" smtClean="0"/>
              <a:t>Many times, we have to retreat for awhile and start a renewal process</a:t>
            </a:r>
          </a:p>
          <a:p>
            <a:r>
              <a:rPr lang="en-US" smtClean="0"/>
              <a:t>To continue taking successful flights, we sometimes need to get rid of memories, habits and other past traditions</a:t>
            </a:r>
          </a:p>
          <a:p>
            <a:r>
              <a:rPr lang="en-US" smtClean="0"/>
              <a:t>Only freed from past burdens, can we take advantage of the valuable outcomes from a …</a:t>
            </a:r>
          </a:p>
          <a:p>
            <a:r>
              <a:rPr lang="en-US" smtClean="0"/>
              <a:t>RENEWAL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70147A-0E80-4371-BC70-4737D5B79CC4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okay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A42357-F445-483C-8EC0-5E2C8EDA8157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In its’ 40’s</a:t>
            </a:r>
          </a:p>
          <a:p>
            <a:r>
              <a:rPr lang="en-US" smtClean="0"/>
              <a:t>Its’ long and flexible talons can no longer grab prey which serve as food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B08FDE-DF7B-4760-B884-9E9E952F55FC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Its’ long and sharp beak becomes bent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50132E-7E96-4E5E-B847-1480919AA2B5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Its’ old-aged and heavy wings, due to their thick feathers, become stuck to its’ chest and make it difficult to fly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5F6C82-3B41-4F8C-AB7A-5791A53EADE6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okay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E41206-E09F-474D-A72B-E40DAA5F7F8D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The process requires that the eagle fly to a mountain top and sit on its’ nest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2684C8-07C6-4985-A5DD-CE30FE5D014E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There the eagle knocks its’ beak against a rock until it plucks it out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88FCF-B2A3-4610-9E84-7D19C929B3A9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After plucking it out, the eagle will wait for a new beak to grow back and then it will pluck out its’ talons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A07C3-6110-4AAA-AB46-9176C43B161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A1489-A2F8-4485-8833-D87FBA67B68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E1068-BF71-489D-8F7B-532163AB296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CDECD-641C-4C8B-A405-E79FAAA11BC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4F9D7-6F5B-4C44-99FD-EC1236DADBF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A6020-6EC7-4452-82A4-F45BF98436F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B54F0-0F3F-4CB9-87F0-BFF64A3553B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7729B-B81D-47B5-9236-1F5D035E786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FFE6A-04D2-43DF-895C-213107866F0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0F744-4B0D-4DF3-98CE-447A859B396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521E1-C0EB-4BF9-974E-BFD24B56FB1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5906FFBD-BB0F-4419-97A9-9CB060C2678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4" descr="MPj040709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0" y="-695325"/>
            <a:ext cx="12192000" cy="824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-857250" y="428625"/>
            <a:ext cx="7200900" cy="176371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scene3d>
              <a:camera prst="legacyObliqueTopRight"/>
              <a:lightRig rig="legacyFlat3" dir="b"/>
            </a:scene3d>
            <a:sp3d extrusionH="430200" prstMaterial="legacyPlastic">
              <a:extrusionClr>
                <a:srgbClr val="520402"/>
              </a:extrusionClr>
            </a:sp3d>
          </a:bodyPr>
          <a:lstStyle/>
          <a:p>
            <a:pPr algn="ctr"/>
            <a:r>
              <a:rPr lang="el-G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Η Ιστορία του Αετού…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0" y="5876925"/>
            <a:ext cx="3238500" cy="942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9200" prstMaterial="legacyPlastic">
              <a:extrusionClr>
                <a:srgbClr val="55514B"/>
              </a:extrusionClr>
            </a:sp3d>
          </a:bodyPr>
          <a:lstStyle/>
          <a:p>
            <a:pPr algn="ctr"/>
            <a:r>
              <a:rPr lang="en-US" sz="1800" kern="1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Comic Sans MS"/>
              </a:rPr>
              <a:t>This show was edited by Mike:</a:t>
            </a:r>
          </a:p>
          <a:p>
            <a:pPr algn="ctr"/>
            <a:r>
              <a:rPr lang="en-US" sz="1800" kern="1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Comic Sans MS"/>
              </a:rPr>
              <a:t>ruppi_scifi@yahoo.de</a:t>
            </a:r>
            <a:endParaRPr lang="el-GR" sz="1800" kern="10">
              <a:ln w="9525">
                <a:round/>
                <a:headEnd/>
                <a:tailEnd/>
              </a:ln>
              <a:solidFill>
                <a:srgbClr val="FFFF00"/>
              </a:solidFill>
              <a:latin typeface="Comic Sans MS"/>
            </a:endParaRPr>
          </a:p>
        </p:txBody>
      </p:sp>
      <p:pic>
        <p:nvPicPr>
          <p:cNvPr id="2055" name="Picture 11" descr="sound o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5805488"/>
            <a:ext cx="9779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2" descr="red arrow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6550" y="6667500"/>
            <a:ext cx="571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  <p:sndAc>
      <p:stSnd loop="1">
        <p:snd r:embed="rId2" name="03 Dreamer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guia na ped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90500" y="5848350"/>
            <a:ext cx="8801100" cy="682625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l-GR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  <a:cs typeface="+mn-cs"/>
              </a:rPr>
              <a:t>Αφού το αποκόψει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  <a:cs typeface="+mn-cs"/>
              </a:rPr>
              <a:t>, </a:t>
            </a:r>
            <a:r>
              <a:rPr lang="el-GR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  <a:cs typeface="+mn-cs"/>
              </a:rPr>
              <a:t>ο Αετός θα περιμένει να φυτρώσει </a:t>
            </a:r>
            <a:br>
              <a:rPr lang="el-GR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  <a:cs typeface="+mn-cs"/>
              </a:rPr>
            </a:br>
            <a:r>
              <a:rPr lang="el-GR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  <a:cs typeface="+mn-cs"/>
              </a:rPr>
              <a:t>καινούργιο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l-GR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  <a:cs typeface="+mn-cs"/>
              </a:rPr>
              <a:t>και έπειτα θα αποκόψει τα νύχια του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  <a:cs typeface="+mn-cs"/>
              </a:rPr>
              <a:t>.</a:t>
            </a:r>
          </a:p>
        </p:txBody>
      </p:sp>
      <p:pic>
        <p:nvPicPr>
          <p:cNvPr id="20485" name="Picture 5" descr="red arro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7575" y="6667500"/>
            <a:ext cx="571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75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75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nimBg="1" autoUpdateAnimBg="0" advAuto="5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eagle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4538663"/>
            <a:ext cx="4211638" cy="1495425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5000"/>
              </a:lnSpc>
              <a:defRPr/>
            </a:pP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  <a:cs typeface="+mn-cs"/>
              </a:rPr>
              <a:t>   </a:t>
            </a:r>
            <a:r>
              <a:rPr lang="el-GR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  <a:cs typeface="+mn-cs"/>
              </a:rPr>
              <a:t>Αφού φυτρώσουν τα καινούργια του νύχια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  <a:cs typeface="+mn-cs"/>
              </a:rPr>
              <a:t>, </a:t>
            </a:r>
            <a:r>
              <a:rPr lang="el-GR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  <a:cs typeface="+mn-cs"/>
              </a:rPr>
              <a:t>ο Αετός αρχίζει να μαδάει τα γερασμένα του φτερά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  <a:cs typeface="+mn-cs"/>
              </a:rPr>
              <a:t>.</a:t>
            </a:r>
          </a:p>
        </p:txBody>
      </p:sp>
      <p:pic>
        <p:nvPicPr>
          <p:cNvPr id="14348" name="Picture 12" descr="red arro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7575" y="6597650"/>
            <a:ext cx="571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"/>
                                        <p:tgtEl>
                                          <p:spTgt spid="143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75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build="p" animBg="1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aguia voan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584825" y="5638800"/>
            <a:ext cx="3522663" cy="584200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l-GR" sz="3200" b="1">
                <a:solidFill>
                  <a:srgbClr val="FFFF00"/>
                </a:solidFill>
                <a:latin typeface="Comic Sans MS" pitchFamily="66" charset="0"/>
              </a:rPr>
              <a:t>Ακόμη 30 χρόνια!</a:t>
            </a:r>
            <a:endParaRPr lang="en-US" sz="32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71450" y="554038"/>
            <a:ext cx="8915400" cy="720725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l-GR">
                <a:solidFill>
                  <a:schemeClr val="bg1"/>
                </a:solidFill>
                <a:latin typeface="Comic Sans MS" pitchFamily="66" charset="0"/>
              </a:rPr>
              <a:t>Μετά από </a:t>
            </a:r>
            <a:r>
              <a:rPr lang="el-GR">
                <a:solidFill>
                  <a:srgbClr val="FFFF00"/>
                </a:solidFill>
                <a:latin typeface="Comic Sans MS" pitchFamily="66" charset="0"/>
              </a:rPr>
              <a:t>πέντε μήνες</a:t>
            </a:r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l-GR">
                <a:solidFill>
                  <a:schemeClr val="bg1"/>
                </a:solidFill>
                <a:latin typeface="Comic Sans MS" pitchFamily="66" charset="0"/>
              </a:rPr>
              <a:t>ο Αετός πραγματοποιεί τη διάσημη πτήση της Αναγέννησής του και ζει…</a:t>
            </a:r>
            <a:endParaRPr lang="pt-BR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5373" name="Picture 13" descr="red arro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7575" y="6597650"/>
            <a:ext cx="571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625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175"/>
                            </p:stCondLst>
                            <p:childTnLst>
                              <p:par>
                                <p:cTn id="1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 autoUpdateAnimBg="0"/>
      <p:bldP spid="15371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07950" y="1052513"/>
            <a:ext cx="5256213" cy="1033462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l-GR">
                <a:solidFill>
                  <a:schemeClr val="bg1"/>
                </a:solidFill>
                <a:latin typeface="Comic Sans MS" pitchFamily="66" charset="0"/>
              </a:rPr>
              <a:t>Πολλές φορές για να επιβιώσουμε πρέπει να ξεκινήσουμε μια διαδικασία αλλαγής</a:t>
            </a:r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.</a:t>
            </a:r>
            <a:r>
              <a:rPr lang="pt-BR">
                <a:solidFill>
                  <a:schemeClr val="bg1"/>
                </a:solidFill>
                <a:latin typeface="Comic Sans MS" pitchFamily="66" charset="0"/>
              </a:rPr>
              <a:t>                             </a:t>
            </a:r>
            <a:endParaRPr lang="pt-BR">
              <a:solidFill>
                <a:schemeClr val="bg1"/>
              </a:solidFill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25425" y="125413"/>
            <a:ext cx="5565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l-GR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Γιατί χρειάζεται η αλλαγή;</a:t>
            </a:r>
            <a:endParaRPr lang="pt-BR" sz="36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07950" y="4262438"/>
            <a:ext cx="4824413" cy="923925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l-GR" sz="2000">
                <a:solidFill>
                  <a:schemeClr val="bg1"/>
                </a:solidFill>
                <a:latin typeface="Comic Sans MS" pitchFamily="66" charset="0"/>
              </a:rPr>
              <a:t>Μερικές φορές έχουμε ανάγκη να απαλλαγούμε από παλιές αναμνήσεις</a:t>
            </a:r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, </a:t>
            </a:r>
          </a:p>
          <a:p>
            <a:pPr algn="ctr" eaLnBrk="0" hangingPunct="0">
              <a:lnSpc>
                <a:spcPct val="90000"/>
              </a:lnSpc>
            </a:pPr>
            <a:r>
              <a:rPr lang="el-GR" sz="2000">
                <a:solidFill>
                  <a:schemeClr val="bg1"/>
                </a:solidFill>
                <a:latin typeface="Comic Sans MS" pitchFamily="66" charset="0"/>
              </a:rPr>
              <a:t>συνήθειες &amp; ξεπερασμένες παραδόσεις</a:t>
            </a:r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348038" y="5876925"/>
            <a:ext cx="5689600" cy="615950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l-GR" sz="2000">
                <a:solidFill>
                  <a:schemeClr val="bg1"/>
                </a:solidFill>
                <a:latin typeface="Comic Sans MS" pitchFamily="66" charset="0"/>
              </a:rPr>
              <a:t>Μόνο αν απαλλαγούμε από παλιά φορτία</a:t>
            </a:r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, </a:t>
            </a:r>
          </a:p>
          <a:p>
            <a:pPr algn="ctr" eaLnBrk="0" hangingPunct="0">
              <a:lnSpc>
                <a:spcPct val="85000"/>
              </a:lnSpc>
            </a:pPr>
            <a:r>
              <a:rPr lang="el-GR" sz="2000">
                <a:solidFill>
                  <a:schemeClr val="bg1"/>
                </a:solidFill>
                <a:latin typeface="Comic Sans MS" pitchFamily="66" charset="0"/>
              </a:rPr>
              <a:t>μπορούμε να εκμεταλλευτούμε το Παρόν</a:t>
            </a:r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25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25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725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 autoUpdateAnimBg="0"/>
      <p:bldP spid="22532" grpId="0" autoUpdateAnimBg="0"/>
      <p:bldP spid="22534" grpId="0" animBg="1" autoUpdateAnimBg="0"/>
      <p:bldP spid="22535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guia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7950" y="5846763"/>
            <a:ext cx="8893175" cy="830262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>
                <a:solidFill>
                  <a:schemeClr val="bg1"/>
                </a:solidFill>
                <a:latin typeface="Comic Sans MS" pitchFamily="66" charset="0"/>
              </a:rPr>
              <a:t>Ο Αετός είναι ο μακροβιότερος από τα </a:t>
            </a:r>
          </a:p>
          <a:p>
            <a:pPr algn="ctr" eaLnBrk="0" hangingPunct="0"/>
            <a:r>
              <a:rPr lang="el-GR">
                <a:solidFill>
                  <a:schemeClr val="bg1"/>
                </a:solidFill>
                <a:latin typeface="Comic Sans MS" pitchFamily="66" charset="0"/>
              </a:rPr>
              <a:t>Αρπακτικά πτηνά.</a:t>
            </a:r>
            <a:endParaRPr lang="en-US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076" name="Picture 9" descr="MCAN03373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5949950"/>
            <a:ext cx="495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red arrow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7575" y="6667500"/>
            <a:ext cx="571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6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águia cabeçabran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830263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>
                <a:solidFill>
                  <a:schemeClr val="bg1"/>
                </a:solidFill>
                <a:latin typeface="Comic Sans MS" pitchFamily="66" charset="0"/>
              </a:rPr>
              <a:t>Αλλά για να φθάσει σε αυτή την ηλικία</a:t>
            </a:r>
            <a:br>
              <a:rPr lang="el-GR">
                <a:solidFill>
                  <a:schemeClr val="bg1"/>
                </a:solidFill>
                <a:latin typeface="Comic Sans MS" pitchFamily="66" charset="0"/>
              </a:rPr>
            </a:br>
            <a:r>
              <a:rPr lang="el-GR">
                <a:solidFill>
                  <a:schemeClr val="bg1"/>
                </a:solidFill>
                <a:latin typeface="Comic Sans MS" pitchFamily="66" charset="0"/>
              </a:rPr>
              <a:t>πρέπει να πάρει μια σκληρή απόφαση.</a:t>
            </a:r>
            <a:endParaRPr lang="en-US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403350" y="152400"/>
            <a:ext cx="6673850" cy="457200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>
                <a:solidFill>
                  <a:schemeClr val="bg1"/>
                </a:solidFill>
                <a:latin typeface="Comic Sans MS" pitchFamily="66" charset="0"/>
              </a:rPr>
              <a:t>Μπορεί να ζήσει μέχρι </a:t>
            </a:r>
            <a:r>
              <a:rPr lang="el-GR">
                <a:solidFill>
                  <a:srgbClr val="FFFF00"/>
                </a:solidFill>
                <a:latin typeface="Comic Sans MS" pitchFamily="66" charset="0"/>
              </a:rPr>
              <a:t>70 χρόνια!</a:t>
            </a:r>
            <a:endParaRPr lang="en-US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101" name="Picture 12" descr="MCAN01548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0"/>
            <a:ext cx="1592263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red arrow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7575" y="6667500"/>
            <a:ext cx="571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25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75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25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 autoUpdateAnimBg="0"/>
      <p:bldP spid="410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aguia unh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84150" y="5992813"/>
            <a:ext cx="8709025" cy="757237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l-GR">
                <a:solidFill>
                  <a:schemeClr val="bg1"/>
                </a:solidFill>
                <a:latin typeface="Comic Sans MS" pitchFamily="66" charset="0"/>
              </a:rPr>
              <a:t>Τα μακριά &amp; ευέλικτα νύχια του</a:t>
            </a:r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l-GR">
                <a:solidFill>
                  <a:schemeClr val="bg1"/>
                </a:solidFill>
                <a:latin typeface="Comic Sans MS" pitchFamily="66" charset="0"/>
              </a:rPr>
              <a:t>δεν μπορούν πλέον να </a:t>
            </a:r>
            <a:br>
              <a:rPr lang="el-GR">
                <a:solidFill>
                  <a:schemeClr val="bg1"/>
                </a:solidFill>
                <a:latin typeface="Comic Sans MS" pitchFamily="66" charset="0"/>
              </a:rPr>
            </a:br>
            <a:r>
              <a:rPr lang="el-GR">
                <a:solidFill>
                  <a:schemeClr val="bg1"/>
                </a:solidFill>
                <a:latin typeface="Comic Sans MS" pitchFamily="66" charset="0"/>
              </a:rPr>
              <a:t>αρπάξουν τη λεία του για να τραφεί.</a:t>
            </a:r>
            <a:endParaRPr lang="en-US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227763" y="307975"/>
            <a:ext cx="2265362" cy="523875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l-GR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+mn-cs"/>
              </a:rPr>
              <a:t>Στα 40 του.</a:t>
            </a:r>
            <a:endParaRPr lang="pt-BR" sz="2800" b="1" dirty="0">
              <a:solidFill>
                <a:srgbClr val="CC33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5129" name="Picture 9" descr="red arro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7575" y="6667500"/>
            <a:ext cx="571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75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75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 autoUpdateAnimBg="0"/>
      <p:bldP spid="5124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aguia dour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8839200" cy="457200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>
                <a:solidFill>
                  <a:schemeClr val="bg1"/>
                </a:solidFill>
                <a:latin typeface="Comic Sans MS" pitchFamily="66" charset="0"/>
              </a:rPr>
              <a:t>Το μακρύ &amp; κοφτερό ράμφος του γίνεται πολύ κυρτό.</a:t>
            </a:r>
            <a:endParaRPr lang="en-US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148" name="Picture 9" descr="MCAN01548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260350"/>
            <a:ext cx="1592263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red arrow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7575" y="6667500"/>
            <a:ext cx="571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75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aguia na pedr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09550" y="149225"/>
            <a:ext cx="8763000" cy="1422400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l-GR">
                <a:solidFill>
                  <a:schemeClr val="bg1"/>
                </a:solidFill>
                <a:latin typeface="Comic Sans MS" pitchFamily="66" charset="0"/>
              </a:rPr>
              <a:t>Τα υπερήλικα &amp; βαριά φτερά του</a:t>
            </a:r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, </a:t>
            </a:r>
          </a:p>
          <a:p>
            <a:pPr algn="ctr" eaLnBrk="0" hangingPunct="0">
              <a:lnSpc>
                <a:spcPct val="90000"/>
              </a:lnSpc>
            </a:pPr>
            <a:r>
              <a:rPr lang="el-GR">
                <a:solidFill>
                  <a:schemeClr val="bg1"/>
                </a:solidFill>
                <a:latin typeface="Comic Sans MS" pitchFamily="66" charset="0"/>
              </a:rPr>
              <a:t>που οφείλονται στα πυκνά πούπουλα</a:t>
            </a:r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, </a:t>
            </a:r>
          </a:p>
          <a:p>
            <a:pPr algn="ctr" eaLnBrk="0" hangingPunct="0">
              <a:lnSpc>
                <a:spcPct val="90000"/>
              </a:lnSpc>
            </a:pPr>
            <a:r>
              <a:rPr lang="el-GR">
                <a:solidFill>
                  <a:schemeClr val="bg1"/>
                </a:solidFill>
                <a:latin typeface="Comic Sans MS" pitchFamily="66" charset="0"/>
              </a:rPr>
              <a:t>κολλάνε στο στήθος του &amp; τον</a:t>
            </a:r>
            <a:br>
              <a:rPr lang="el-GR">
                <a:solidFill>
                  <a:schemeClr val="bg1"/>
                </a:solidFill>
                <a:latin typeface="Comic Sans MS" pitchFamily="66" charset="0"/>
              </a:rPr>
            </a:br>
            <a:r>
              <a:rPr lang="el-GR">
                <a:solidFill>
                  <a:schemeClr val="bg1"/>
                </a:solidFill>
                <a:latin typeface="Comic Sans MS" pitchFamily="66" charset="0"/>
              </a:rPr>
              <a:t>δυσκολεύουν στο πέταγμα</a:t>
            </a:r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7178" name="Picture 10" descr="red arro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7575" y="6667500"/>
            <a:ext cx="571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75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75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75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75"/>
                            </p:stCondLst>
                            <p:childTnLst>
                              <p:par>
                                <p:cTn id="1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guia ne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0038" y="-85725"/>
            <a:ext cx="9744076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-36513" y="5848350"/>
            <a:ext cx="9258301" cy="757238"/>
          </a:xfrm>
          <a:prstGeom prst="rect">
            <a:avLst/>
          </a:prstGeom>
          <a:solidFill>
            <a:schemeClr val="tx2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l-GR">
                <a:solidFill>
                  <a:schemeClr val="bg1"/>
                </a:solidFill>
                <a:latin typeface="Comic Sans MS" pitchFamily="66" charset="0"/>
              </a:rPr>
              <a:t>Του μένουν ,λοιπόν, δύο επιλογές</a:t>
            </a:r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: </a:t>
            </a:r>
            <a:r>
              <a:rPr lang="el-GR">
                <a:solidFill>
                  <a:srgbClr val="FFFF00"/>
                </a:solidFill>
                <a:latin typeface="Comic Sans MS" pitchFamily="66" charset="0"/>
              </a:rPr>
              <a:t>να πεθάνει </a:t>
            </a:r>
            <a:r>
              <a:rPr lang="el-GR">
                <a:solidFill>
                  <a:schemeClr val="bg1"/>
                </a:solidFill>
                <a:latin typeface="Comic Sans MS" pitchFamily="66" charset="0"/>
              </a:rPr>
              <a:t>ή</a:t>
            </a:r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l-GR">
                <a:solidFill>
                  <a:schemeClr val="bg1"/>
                </a:solidFill>
                <a:latin typeface="Comic Sans MS" pitchFamily="66" charset="0"/>
              </a:rPr>
              <a:t>να περάσει μια επώδυνη διαδικασία αλλαγής</a:t>
            </a:r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l-GR">
                <a:solidFill>
                  <a:schemeClr val="bg1"/>
                </a:solidFill>
                <a:latin typeface="Comic Sans MS" pitchFamily="66" charset="0"/>
              </a:rPr>
              <a:t>που διαρκεί</a:t>
            </a:r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>
                <a:solidFill>
                  <a:srgbClr val="FFFF00"/>
                </a:solidFill>
                <a:latin typeface="Comic Sans MS" pitchFamily="66" charset="0"/>
              </a:rPr>
              <a:t>150 </a:t>
            </a:r>
            <a:r>
              <a:rPr lang="el-GR">
                <a:solidFill>
                  <a:srgbClr val="FFFF00"/>
                </a:solidFill>
                <a:latin typeface="Comic Sans MS" pitchFamily="66" charset="0"/>
              </a:rPr>
              <a:t>μέρες</a:t>
            </a:r>
            <a:r>
              <a:rPr lang="en-US">
                <a:solidFill>
                  <a:srgbClr val="FFFF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23557" name="Picture 5" descr="red arro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7575" y="6667500"/>
            <a:ext cx="571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"/>
                                        <p:tgtEl>
                                          <p:spTgt spid="235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75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50"/>
                            </p:stCondLst>
                            <p:childTnLst>
                              <p:par>
                                <p:cTn id="1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 animBg="1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aguia montanh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65100" y="5716588"/>
            <a:ext cx="8807450" cy="720725"/>
          </a:xfrm>
          <a:prstGeom prst="rect">
            <a:avLst/>
          </a:prstGeom>
          <a:solidFill>
            <a:schemeClr val="tx2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l-GR">
                <a:solidFill>
                  <a:schemeClr val="bg1"/>
                </a:solidFill>
                <a:latin typeface="Comic Sans MS" pitchFamily="66" charset="0"/>
              </a:rPr>
              <a:t>Η διαδικασία απαιτεί να πετάξει στην κορυφή</a:t>
            </a:r>
            <a:br>
              <a:rPr lang="el-GR">
                <a:solidFill>
                  <a:schemeClr val="bg1"/>
                </a:solidFill>
                <a:latin typeface="Comic Sans MS" pitchFamily="66" charset="0"/>
              </a:rPr>
            </a:br>
            <a:r>
              <a:rPr lang="el-GR">
                <a:solidFill>
                  <a:schemeClr val="bg1"/>
                </a:solidFill>
                <a:latin typeface="Comic Sans MS" pitchFamily="66" charset="0"/>
              </a:rPr>
              <a:t> ενός βουνού</a:t>
            </a:r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l-GR">
                <a:solidFill>
                  <a:schemeClr val="bg1"/>
                </a:solidFill>
                <a:latin typeface="Comic Sans MS" pitchFamily="66" charset="0"/>
              </a:rPr>
              <a:t>και να παραμείνει στη φωλιά του</a:t>
            </a:r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9220" name="Picture 6" descr="MCAN03373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1013" y="5805488"/>
            <a:ext cx="495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red arrow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7575" y="6667500"/>
            <a:ext cx="571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5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guia na ped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52400" y="5788025"/>
            <a:ext cx="8839200" cy="720725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l-GR">
                <a:solidFill>
                  <a:schemeClr val="bg1"/>
                </a:solidFill>
                <a:latin typeface="Comic Sans MS" pitchFamily="66" charset="0"/>
              </a:rPr>
              <a:t>Εκεί ο Αετός χτυπάει το ράμφος του σε ένα βράχο</a:t>
            </a:r>
            <a:br>
              <a:rPr lang="el-GR">
                <a:solidFill>
                  <a:schemeClr val="bg1"/>
                </a:solidFill>
                <a:latin typeface="Comic Sans MS" pitchFamily="66" charset="0"/>
              </a:rPr>
            </a:br>
            <a:r>
              <a:rPr lang="el-GR">
                <a:solidFill>
                  <a:schemeClr val="bg1"/>
                </a:solidFill>
                <a:latin typeface="Comic Sans MS" pitchFamily="66" charset="0"/>
              </a:rPr>
              <a:t>μέχρι να το αποκόψει</a:t>
            </a:r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0244" name="Picture 4" descr="MCAN03373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1013" y="5876925"/>
            <a:ext cx="495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red arrow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7575" y="6667500"/>
            <a:ext cx="571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75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75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75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nimBg="1" autoUpdateAnimBg="0" advAuto="500"/>
    </p:bldLst>
  </p:timing>
</p:sld>
</file>

<file path=ppt/theme/theme1.xml><?xml version="1.0" encoding="utf-8"?>
<a:theme xmlns:a="http://schemas.openxmlformats.org/drawingml/2006/main" name="Ο Αετός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9900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Ο Αετός</Template>
  <TotalTime>6</TotalTime>
  <Words>440</Words>
  <Application>Microsoft PowerPoint</Application>
  <PresentationFormat>Προβολή στην οθόνη (4:3)</PresentationFormat>
  <Paragraphs>56</Paragraphs>
  <Slides>13</Slides>
  <Notes>12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Times New Roman</vt:lpstr>
      <vt:lpstr>Arial</vt:lpstr>
      <vt:lpstr>Comic Sans MS</vt:lpstr>
      <vt:lpstr>Ο Αετός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Χρήστος</dc:creator>
  <cp:lastModifiedBy>Nikos</cp:lastModifiedBy>
  <cp:revision>4</cp:revision>
  <cp:lastPrinted>2002-10-10T12:12:05Z</cp:lastPrinted>
  <dcterms:created xsi:type="dcterms:W3CDTF">2008-12-02T22:22:05Z</dcterms:created>
  <dcterms:modified xsi:type="dcterms:W3CDTF">2015-02-07T05:08:56Z</dcterms:modified>
</cp:coreProperties>
</file>